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69" r:id="rId4"/>
    <p:sldId id="274" r:id="rId5"/>
    <p:sldId id="270" r:id="rId6"/>
    <p:sldId id="271" r:id="rId7"/>
    <p:sldId id="285" r:id="rId8"/>
    <p:sldId id="265" r:id="rId9"/>
    <p:sldId id="276" r:id="rId10"/>
    <p:sldId id="279" r:id="rId11"/>
    <p:sldId id="278" r:id="rId12"/>
    <p:sldId id="281" r:id="rId13"/>
    <p:sldId id="283" r:id="rId14"/>
    <p:sldId id="27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F53"/>
    <a:srgbClr val="C9E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26055-7BF9-4D4B-A422-59DE82E0C6F2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736AD-FE86-4AD0-A5CD-F8DCD5F14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03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36AD-FE86-4AD0-A5CD-F8DCD5F1482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2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ena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89000">
              <a:srgbClr val="B2B1B1"/>
            </a:gs>
            <a:gs pos="9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015" y="119445"/>
            <a:ext cx="10654301" cy="774407"/>
          </a:xfrm>
        </p:spPr>
        <p:txBody>
          <a:bodyPr anchor="t">
            <a:noAutofit/>
          </a:bodyPr>
          <a:lstStyle>
            <a:lvl1pPr algn="ctr">
              <a:defRPr sz="4800"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70710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0" y="6124575"/>
            <a:ext cx="12192000" cy="8164"/>
          </a:xfrm>
          <a:prstGeom prst="line">
            <a:avLst/>
          </a:prstGeom>
          <a:ln w="28575">
            <a:solidFill>
              <a:srgbClr val="BED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090" y="19731"/>
            <a:ext cx="957080" cy="874121"/>
          </a:xfrm>
          <a:prstGeom prst="rect">
            <a:avLst/>
          </a:prstGeom>
        </p:spPr>
      </p:pic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0" y="6352997"/>
            <a:ext cx="3452117" cy="365125"/>
          </a:xfrm>
        </p:spPr>
        <p:txBody>
          <a:bodyPr/>
          <a:lstStyle>
            <a:lvl1pPr>
              <a:defRPr>
                <a:solidFill>
                  <a:srgbClr val="BEDF53"/>
                </a:solidFill>
              </a:defRPr>
            </a:lvl1pPr>
          </a:lstStyle>
          <a:p>
            <a:r>
              <a:rPr lang="de-DE" dirty="0" smtClean="0"/>
              <a:t>Verena Küpperbusch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EDF53"/>
                </a:solidFill>
              </a:defRPr>
            </a:lvl1pPr>
          </a:lstStyle>
          <a:p>
            <a:fld id="{1B723038-E5DE-4A08-B0FF-5C62FDA1D7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4397339" y="6397059"/>
            <a:ext cx="4376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BEDF53"/>
                </a:solidFill>
              </a:rPr>
              <a:t>Landeskoordinierungsstelle Glücksspielsucht</a:t>
            </a:r>
            <a:r>
              <a:rPr lang="de-DE" sz="1200" baseline="0" dirty="0" smtClean="0">
                <a:solidFill>
                  <a:srgbClr val="BEDF53"/>
                </a:solidFill>
              </a:rPr>
              <a:t> NRW</a:t>
            </a:r>
            <a:endParaRPr lang="de-DE" sz="1200" dirty="0">
              <a:solidFill>
                <a:srgbClr val="BEDF53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13257"/>
            <a:ext cx="12192000" cy="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5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89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5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64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75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09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91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26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21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25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Verena Küpperbusch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3038-E5DE-4A08-B0FF-5C62FDA1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7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45473"/>
            <a:ext cx="12192000" cy="706582"/>
          </a:xfrm>
        </p:spPr>
        <p:txBody>
          <a:bodyPr/>
          <a:lstStyle/>
          <a:p>
            <a:r>
              <a:rPr lang="de-DE" sz="6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Onlineberatung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</a:t>
            </a:r>
            <a:r>
              <a:rPr lang="de-DE" smtClean="0">
                <a:solidFill>
                  <a:srgbClr val="BEDF53"/>
                </a:solidFill>
              </a:rPr>
              <a:t>Küpperbusch</a:t>
            </a:r>
            <a:endParaRPr lang="de-DE" dirty="0">
              <a:solidFill>
                <a:srgbClr val="BEDF53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64A7-4955-4DBA-9DA1-4A9A20B13952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59974" y="2082097"/>
            <a:ext cx="8472053" cy="27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6000" dirty="0" smtClean="0"/>
              <a:t>– </a:t>
            </a:r>
            <a:r>
              <a:rPr lang="de-DE" sz="6000" dirty="0" smtClean="0"/>
              <a:t>Wozu brauchen wir das?</a:t>
            </a:r>
          </a:p>
          <a:p>
            <a:pPr algn="ctr">
              <a:lnSpc>
                <a:spcPct val="150000"/>
              </a:lnSpc>
            </a:pPr>
            <a:r>
              <a:rPr lang="de-DE" sz="6000" dirty="0" smtClean="0"/>
              <a:t>Der </a:t>
            </a:r>
            <a:r>
              <a:rPr lang="de-DE" sz="6000" dirty="0" smtClean="0"/>
              <a:t>Weg und das </a:t>
            </a:r>
            <a:r>
              <a:rPr lang="de-DE" sz="6000" dirty="0" smtClean="0"/>
              <a:t>Ziel 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8673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dirty="0" smtClean="0"/>
              <a:t>Entschleunigung 	       	</a:t>
            </a:r>
            <a:r>
              <a:rPr lang="de-DE" sz="3200" dirty="0" smtClean="0"/>
              <a:t>/</a:t>
            </a:r>
            <a:r>
              <a:rPr lang="de-DE" sz="2400" dirty="0" smtClean="0"/>
              <a:t>Charakteristika 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97805" y="1725581"/>
            <a:ext cx="5884719" cy="3795686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de-DE" dirty="0" smtClean="0"/>
              <a:t>Zeitversetzte Kommunikation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Keine zeitliche Begrenzung beim Schreiben (wie lange)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Zeit und Ort frei wählbar (wann und wo)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Reaktion kommt zeitverzögert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4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dirty="0" smtClean="0"/>
              <a:t>Nähe durch Distanz      	</a:t>
            </a:r>
            <a:r>
              <a:rPr lang="de-DE" sz="3200" dirty="0" smtClean="0"/>
              <a:t>/</a:t>
            </a:r>
            <a:r>
              <a:rPr lang="de-DE" sz="2400" dirty="0" smtClean="0"/>
              <a:t>Charakteristika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11743" y="1550094"/>
            <a:ext cx="4755573" cy="3238500"/>
          </a:xfrm>
        </p:spPr>
        <p:txBody>
          <a:bodyPr/>
          <a:lstStyle/>
          <a:p>
            <a:pPr algn="l"/>
            <a:r>
              <a:rPr lang="de-DE" dirty="0" smtClean="0"/>
              <a:t>Emotionale Prozesse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Selbstreflexion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Externalisierung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Erkenntnisgewinn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Probehandeln wird möglich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15" y="1550094"/>
            <a:ext cx="4848225" cy="32385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52140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 kontinuierlicher selbstreflexiver Prozess, den Berater*innen initiieren und mitsteuern können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78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Potentiale von Onlineberatung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4290" y="893852"/>
            <a:ext cx="10144991" cy="521600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de-DE" sz="2600" dirty="0"/>
              <a:t>Neue Klienten gewinnen</a:t>
            </a:r>
          </a:p>
          <a:p>
            <a:pPr algn="l">
              <a:lnSpc>
                <a:spcPct val="150000"/>
              </a:lnSpc>
            </a:pPr>
            <a:r>
              <a:rPr lang="de-DE" sz="2600" dirty="0" smtClean="0"/>
              <a:t>Klienten Informieren – Stabilisieren – Begleiten </a:t>
            </a:r>
          </a:p>
          <a:p>
            <a:pPr algn="l">
              <a:lnSpc>
                <a:spcPct val="150000"/>
              </a:lnSpc>
            </a:pPr>
            <a:r>
              <a:rPr lang="de-DE" sz="2600" dirty="0" smtClean="0"/>
              <a:t>Nutzung der emotionalen Prozesse für den Beratungs- und Therapieerfolg</a:t>
            </a:r>
          </a:p>
          <a:p>
            <a:pPr algn="l">
              <a:lnSpc>
                <a:spcPct val="150000"/>
              </a:lnSpc>
            </a:pPr>
            <a:r>
              <a:rPr lang="de-DE" sz="2600" dirty="0" smtClean="0"/>
              <a:t>Abbau von Hemmschwellen bei der Hilfesuche</a:t>
            </a:r>
          </a:p>
          <a:p>
            <a:pPr algn="l">
              <a:lnSpc>
                <a:spcPct val="150000"/>
              </a:lnSpc>
            </a:pPr>
            <a:r>
              <a:rPr lang="de-DE" sz="2600" dirty="0" smtClean="0"/>
              <a:t>Lebensnaher Kommunikationsweg</a:t>
            </a:r>
          </a:p>
          <a:p>
            <a:pPr algn="l">
              <a:lnSpc>
                <a:spcPct val="150000"/>
              </a:lnSpc>
            </a:pPr>
            <a:r>
              <a:rPr lang="de-DE" sz="2600" dirty="0" smtClean="0"/>
              <a:t>Bestehende Beratungen flexibilisieren</a:t>
            </a:r>
          </a:p>
          <a:p>
            <a:pPr algn="l">
              <a:lnSpc>
                <a:spcPct val="150000"/>
              </a:lnSpc>
            </a:pPr>
            <a:r>
              <a:rPr lang="de-DE" sz="2600" dirty="0" smtClean="0"/>
              <a:t>Erreichbarkeit steigern</a:t>
            </a:r>
          </a:p>
          <a:p>
            <a:pPr algn="l">
              <a:lnSpc>
                <a:spcPct val="150000"/>
              </a:lnSpc>
            </a:pPr>
            <a:r>
              <a:rPr lang="de-DE" sz="2600" dirty="0" smtClean="0"/>
              <a:t>Flexibilisierung von Arbeitszeit und Arbeitsort</a:t>
            </a: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11" y="2871355"/>
            <a:ext cx="2905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Herausforderungen der Onlineberatung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28515"/>
              </p:ext>
            </p:extLst>
          </p:nvPr>
        </p:nvGraphicFramePr>
        <p:xfrm>
          <a:off x="357909" y="957720"/>
          <a:ext cx="11176000" cy="5132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88000"/>
                <a:gridCol w="5588000"/>
              </a:tblGrid>
              <a:tr h="451099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Problem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Lösungsoption</a:t>
                      </a:r>
                      <a:endParaRPr lang="de-DE" sz="2400" dirty="0"/>
                    </a:p>
                  </a:txBody>
                  <a:tcPr/>
                </a:tc>
              </a:tr>
              <a:tr h="1054094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Beziehungsentwicklung verläuft anders als in face-</a:t>
                      </a:r>
                      <a:r>
                        <a:rPr lang="de-DE" sz="2400" dirty="0" err="1" smtClean="0"/>
                        <a:t>to</a:t>
                      </a:r>
                      <a:r>
                        <a:rPr lang="de-DE" sz="2400" dirty="0" smtClean="0"/>
                        <a:t>-face Beratungen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Intensive Auseinandersetzung mit dieser Beratungsform ist notwendig</a:t>
                      </a:r>
                      <a:endParaRPr lang="de-DE" sz="2400" dirty="0"/>
                    </a:p>
                  </a:txBody>
                  <a:tcPr/>
                </a:tc>
              </a:tr>
              <a:tr h="1378429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Sicheres Verstehen, was ein Ratsuchender meint ist durch die Informationsreduktion erschwert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Bewusstsein von Berater*innen muss dafür geschult sein</a:t>
                      </a:r>
                      <a:endParaRPr lang="de-DE" sz="2400" dirty="0"/>
                    </a:p>
                  </a:txBody>
                  <a:tcPr/>
                </a:tc>
              </a:tr>
              <a:tr h="1054094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Unvorhergesehene Situationen bei unbekannten Ratsuchenden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Berater müssen sich im Vorfeld mit möglichen Problemen auseinandersetzen</a:t>
                      </a:r>
                      <a:endParaRPr lang="de-DE" sz="2400" dirty="0"/>
                    </a:p>
                  </a:txBody>
                  <a:tcPr/>
                </a:tc>
              </a:tr>
              <a:tr h="1172857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Onlineberatung als Sparmodell von Therapie und Beratung?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Onlineberatung und –Therapie ist kein Ersatz für face-</a:t>
                      </a:r>
                      <a:r>
                        <a:rPr lang="de-DE" sz="2400" dirty="0" err="1" smtClean="0"/>
                        <a:t>to</a:t>
                      </a:r>
                      <a:r>
                        <a:rPr lang="de-DE" sz="2400" dirty="0" smtClean="0"/>
                        <a:t>-face</a:t>
                      </a:r>
                      <a:r>
                        <a:rPr lang="de-DE" sz="2400" baseline="0" dirty="0" smtClean="0"/>
                        <a:t> Interventionen – aber sinnvolle Ergänzung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4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66475" y="2020776"/>
            <a:ext cx="7446117" cy="320529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Onlineberatung folgt eigenen Gesetzen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Gute Rahmenbedingungen als Voraussetzung für eine sinnvolle Onlineberatung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Onlineberatung ist ein Gewinn für Klienten und Berater, wenn diesen Bedingungen Rechnung getragen wird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09" y="2298744"/>
            <a:ext cx="3395766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Wegweiser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7981" y="968898"/>
            <a:ext cx="7491846" cy="5330302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2900" b="1" dirty="0" smtClean="0"/>
              <a:t>1.</a:t>
            </a:r>
            <a:r>
              <a:rPr lang="de-DE" dirty="0" smtClean="0"/>
              <a:t> </a:t>
            </a:r>
            <a:r>
              <a:rPr lang="de-DE" sz="3000" b="1" dirty="0" smtClean="0"/>
              <a:t>Was ist Onlineberatung</a:t>
            </a:r>
          </a:p>
          <a:p>
            <a:pPr algn="l">
              <a:lnSpc>
                <a:spcPct val="120000"/>
              </a:lnSpc>
            </a:pPr>
            <a:r>
              <a:rPr lang="de-DE" sz="3000" b="1" dirty="0" smtClean="0"/>
              <a:t>2. Qualitätsmerkmale</a:t>
            </a:r>
          </a:p>
          <a:p>
            <a:pPr algn="l">
              <a:lnSpc>
                <a:spcPct val="120000"/>
              </a:lnSpc>
            </a:pPr>
            <a:r>
              <a:rPr lang="de-DE" sz="3000" dirty="0" smtClean="0"/>
              <a:t>       a</a:t>
            </a:r>
            <a:r>
              <a:rPr lang="de-DE" sz="3000" dirty="0"/>
              <a:t>) Beratungsplattform</a:t>
            </a:r>
          </a:p>
          <a:p>
            <a:pPr algn="l">
              <a:lnSpc>
                <a:spcPct val="120000"/>
              </a:lnSpc>
            </a:pPr>
            <a:r>
              <a:rPr lang="de-DE" sz="3000" dirty="0" smtClean="0"/>
              <a:t>       b) Was müssen Beraterinnen und Berater mitbringen</a:t>
            </a:r>
            <a:endParaRPr lang="de-DE" sz="3000" dirty="0"/>
          </a:p>
          <a:p>
            <a:pPr algn="l">
              <a:lnSpc>
                <a:spcPct val="120000"/>
              </a:lnSpc>
            </a:pPr>
            <a:r>
              <a:rPr lang="de-DE" sz="3000" dirty="0" smtClean="0"/>
              <a:t>       c) Darstellung </a:t>
            </a:r>
            <a:r>
              <a:rPr lang="de-DE" sz="3000" dirty="0"/>
              <a:t>des </a:t>
            </a:r>
            <a:r>
              <a:rPr lang="de-DE" sz="3000" dirty="0" smtClean="0"/>
              <a:t>Angebotes</a:t>
            </a:r>
          </a:p>
          <a:p>
            <a:pPr algn="l">
              <a:lnSpc>
                <a:spcPct val="120000"/>
              </a:lnSpc>
            </a:pPr>
            <a:r>
              <a:rPr lang="de-DE" sz="3000" b="1" dirty="0" smtClean="0"/>
              <a:t>3. Charakteristika </a:t>
            </a:r>
          </a:p>
          <a:p>
            <a:pPr algn="l">
              <a:lnSpc>
                <a:spcPct val="120000"/>
              </a:lnSpc>
            </a:pPr>
            <a:r>
              <a:rPr lang="de-DE" sz="3000" dirty="0" smtClean="0"/>
              <a:t>       a) Niedrigschwellig und anonym</a:t>
            </a:r>
          </a:p>
          <a:p>
            <a:pPr algn="l">
              <a:lnSpc>
                <a:spcPct val="120000"/>
              </a:lnSpc>
            </a:pPr>
            <a:r>
              <a:rPr lang="de-DE" sz="3000" dirty="0" smtClean="0"/>
              <a:t>       b) Entschleunigung</a:t>
            </a:r>
            <a:endParaRPr lang="de-DE" sz="3000" dirty="0"/>
          </a:p>
          <a:p>
            <a:pPr algn="l">
              <a:lnSpc>
                <a:spcPct val="120000"/>
              </a:lnSpc>
            </a:pPr>
            <a:r>
              <a:rPr lang="de-DE" sz="3000" dirty="0"/>
              <a:t> </a:t>
            </a:r>
            <a:r>
              <a:rPr lang="de-DE" sz="3000" dirty="0" smtClean="0"/>
              <a:t>      c) Nähe </a:t>
            </a:r>
            <a:r>
              <a:rPr lang="de-DE" sz="3000" dirty="0"/>
              <a:t>durch Distanz – Emotionale Prozesse in der </a:t>
            </a:r>
            <a:r>
              <a:rPr lang="de-DE" sz="3000" dirty="0" smtClean="0"/>
              <a:t>Onlineberatung</a:t>
            </a:r>
          </a:p>
          <a:p>
            <a:pPr algn="l">
              <a:lnSpc>
                <a:spcPct val="120000"/>
              </a:lnSpc>
            </a:pPr>
            <a:r>
              <a:rPr lang="de-DE" sz="3000" b="1" dirty="0" smtClean="0"/>
              <a:t>4. Potentiale</a:t>
            </a:r>
          </a:p>
          <a:p>
            <a:pPr algn="l">
              <a:lnSpc>
                <a:spcPct val="120000"/>
              </a:lnSpc>
            </a:pPr>
            <a:r>
              <a:rPr lang="de-DE" sz="3000" b="1" dirty="0" smtClean="0"/>
              <a:t>5. Herausforderungen </a:t>
            </a:r>
            <a:endParaRPr lang="de-DE" sz="3000" b="1" dirty="0"/>
          </a:p>
          <a:p>
            <a:pPr algn="l">
              <a:lnSpc>
                <a:spcPct val="120000"/>
              </a:lnSpc>
            </a:pPr>
            <a:r>
              <a:rPr lang="de-DE" sz="3000" b="1" dirty="0" smtClean="0"/>
              <a:t>6. Fazit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612901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Was ist Onlineberatung?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015" y="2094431"/>
            <a:ext cx="2759654" cy="27488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581" y="2094432"/>
            <a:ext cx="2964873" cy="27488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05" y="2094431"/>
            <a:ext cx="2748842" cy="274884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47153" y="4381609"/>
            <a:ext cx="20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Mail-Beratung 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328208" y="4381609"/>
            <a:ext cx="222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Chat-Beratung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353199" y="4381608"/>
            <a:ext cx="252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Foren-Beratung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737" y="2094431"/>
            <a:ext cx="2891035" cy="27488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7862" y="4196942"/>
            <a:ext cx="2795649" cy="6463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4000">
                <a:schemeClr val="tx1"/>
              </a:gs>
              <a:gs pos="88000">
                <a:schemeClr val="tx1"/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 smtClean="0">
                <a:solidFill>
                  <a:schemeClr val="bg1"/>
                </a:solidFill>
              </a:rPr>
              <a:t>Messenger-Beratung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354" y="1951779"/>
            <a:ext cx="2988146" cy="3034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5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Qualitätsmerkmale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70670" y="2026226"/>
            <a:ext cx="6983821" cy="231717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dirty="0" smtClean="0"/>
              <a:t>a) Beratungsplattform</a:t>
            </a:r>
          </a:p>
          <a:p>
            <a:pPr algn="l">
              <a:lnSpc>
                <a:spcPct val="150000"/>
              </a:lnSpc>
            </a:pPr>
            <a:r>
              <a:rPr lang="de-DE" dirty="0" smtClean="0"/>
              <a:t>b) Was müssen Beraterinnen und Berater mitbringen</a:t>
            </a:r>
          </a:p>
          <a:p>
            <a:pPr algn="l">
              <a:lnSpc>
                <a:spcPct val="150000"/>
              </a:lnSpc>
            </a:pPr>
            <a:r>
              <a:rPr lang="de-DE" dirty="0" smtClean="0"/>
              <a:t>c) Darstellung des Angebotes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5" y="31406"/>
            <a:ext cx="862446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dirty="0" smtClean="0"/>
              <a:t>Beratungsplattform	</a:t>
            </a:r>
            <a:r>
              <a:rPr lang="de-DE" sz="3200" dirty="0" smtClean="0">
                <a:solidFill>
                  <a:prstClr val="black"/>
                </a:solidFill>
              </a:rPr>
              <a:t> /</a:t>
            </a:r>
            <a:r>
              <a:rPr lang="de-DE" sz="2400" dirty="0" smtClean="0">
                <a:solidFill>
                  <a:prstClr val="black"/>
                </a:solidFill>
              </a:rPr>
              <a:t>Qualitätsmerkmale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71" y="1041716"/>
            <a:ext cx="9968345" cy="48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dirty="0" smtClean="0"/>
              <a:t>Berater*innen		</a:t>
            </a:r>
            <a:r>
              <a:rPr lang="de-DE" sz="3200" dirty="0" smtClean="0"/>
              <a:t>/</a:t>
            </a:r>
            <a:r>
              <a:rPr lang="de-DE" sz="2400" dirty="0" smtClean="0"/>
              <a:t>Qualitätsmerkmale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016" y="1797818"/>
            <a:ext cx="5996840" cy="325836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Textkompetenz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Kontextkompetenz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dirty="0"/>
              <a:t>Technische Kompetenzen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dirty="0"/>
              <a:t>Projektmanagement und Qualitätssicherung (</a:t>
            </a:r>
            <a:r>
              <a:rPr lang="de-DE" dirty="0" smtClean="0"/>
              <a:t>insbes. </a:t>
            </a:r>
            <a:r>
              <a:rPr lang="de-DE" dirty="0"/>
              <a:t>während der Konzeptionierung</a:t>
            </a:r>
            <a:r>
              <a:rPr lang="de-DE" dirty="0" smtClean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09857" y="1797818"/>
            <a:ext cx="6082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Rechtskenntnisse (Datenschutz, Schweigepflicht, etc.)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Bereitschaft zur Weiterbildung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Selbstreflexive und theoretische </a:t>
            </a:r>
            <a:r>
              <a:rPr lang="de-DE" sz="2400" dirty="0" smtClean="0"/>
              <a:t>Skills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Psychologische und kommunikative </a:t>
            </a:r>
            <a:r>
              <a:rPr lang="de-DE" sz="2400" dirty="0" smtClean="0"/>
              <a:t>Skills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8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dirty="0" smtClean="0"/>
              <a:t>Darstellung des Angebotes</a:t>
            </a:r>
            <a:r>
              <a:rPr lang="de-DE" sz="3200" dirty="0" smtClean="0">
                <a:solidFill>
                  <a:prstClr val="black"/>
                </a:solidFill>
              </a:rPr>
              <a:t> /</a:t>
            </a:r>
            <a:r>
              <a:rPr lang="de-DE" sz="2400" dirty="0" smtClean="0">
                <a:solidFill>
                  <a:prstClr val="black"/>
                </a:solidFill>
              </a:rPr>
              <a:t>Qualitätsmerkmale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67" y="1064889"/>
            <a:ext cx="9968346" cy="48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  Charakteristika der Onlineberatung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4109" y="1970522"/>
            <a:ext cx="8515874" cy="33024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de-DE" dirty="0" smtClean="0"/>
              <a:t>a) Niedrigschwellig und anonym</a:t>
            </a:r>
          </a:p>
          <a:p>
            <a:pPr algn="l">
              <a:lnSpc>
                <a:spcPct val="150000"/>
              </a:lnSpc>
            </a:pPr>
            <a:r>
              <a:rPr lang="de-DE" dirty="0" smtClean="0"/>
              <a:t>b) Entschleunigung</a:t>
            </a:r>
          </a:p>
          <a:p>
            <a:pPr algn="l">
              <a:lnSpc>
                <a:spcPct val="150000"/>
              </a:lnSpc>
            </a:pPr>
            <a:r>
              <a:rPr lang="de-DE" dirty="0" smtClean="0"/>
              <a:t>c) Nähe </a:t>
            </a:r>
            <a:r>
              <a:rPr lang="de-DE" dirty="0"/>
              <a:t>durch </a:t>
            </a:r>
            <a:r>
              <a:rPr lang="de-DE" dirty="0" smtClean="0"/>
              <a:t>Distanz – Emotionale Prozesse in der Onlineberatung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5" y="31406"/>
            <a:ext cx="862446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de-DE" dirty="0"/>
              <a:t>n</a:t>
            </a:r>
            <a:r>
              <a:rPr lang="de-DE" dirty="0" smtClean="0"/>
              <a:t>iedrigschwellig und anonym   </a:t>
            </a:r>
            <a:r>
              <a:rPr lang="de-DE" sz="3200" dirty="0" smtClean="0"/>
              <a:t>/</a:t>
            </a:r>
            <a:r>
              <a:rPr lang="de-DE" sz="2400" dirty="0" smtClean="0"/>
              <a:t>Charakteristika 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64243" y="1867359"/>
            <a:ext cx="4798266" cy="323284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Virtuelle Realität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Nickname</a:t>
            </a:r>
            <a:endParaRPr lang="de-DE" dirty="0" smtClean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wissenschaftliche Belege für Wirksamkeit von Onlineberatung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Verena Küpperbusch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3038-E5DE-4A08-B0FF-5C62FDA1D724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91" y="1861705"/>
            <a:ext cx="56483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407</Words>
  <Application>Microsoft Office PowerPoint</Application>
  <PresentationFormat>Breitbild</PresentationFormat>
  <Paragraphs>109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Onlineberatung</vt:lpstr>
      <vt:lpstr>Wegweiser</vt:lpstr>
      <vt:lpstr>Was ist Onlineberatung?</vt:lpstr>
      <vt:lpstr>Qualitätsmerkmale </vt:lpstr>
      <vt:lpstr>Beratungsplattform  /Qualitätsmerkmale</vt:lpstr>
      <vt:lpstr>Berater*innen  /Qualitätsmerkmale</vt:lpstr>
      <vt:lpstr>Darstellung des Angebotes /Qualitätsmerkmale</vt:lpstr>
      <vt:lpstr>   Charakteristika der Onlineberatung </vt:lpstr>
      <vt:lpstr>niedrigschwellig und anonym   /Charakteristika </vt:lpstr>
      <vt:lpstr>Entschleunigung          /Charakteristika  </vt:lpstr>
      <vt:lpstr>Nähe durch Distanz       /Charakteristika </vt:lpstr>
      <vt:lpstr>Potentiale von Onlineberatung</vt:lpstr>
      <vt:lpstr>Herausforderungen der Onlineberatung</vt:lpstr>
      <vt:lpstr>Fazit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Verena Küpperbusch</dc:creator>
  <cp:lastModifiedBy>Verena Küpperbusch</cp:lastModifiedBy>
  <cp:revision>151</cp:revision>
  <dcterms:created xsi:type="dcterms:W3CDTF">2017-09-12T11:47:09Z</dcterms:created>
  <dcterms:modified xsi:type="dcterms:W3CDTF">2018-11-09T12:15:32Z</dcterms:modified>
</cp:coreProperties>
</file>